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00" r:id="rId10"/>
    <p:sldId id="302" r:id="rId11"/>
    <p:sldId id="304" r:id="rId12"/>
    <p:sldId id="305" r:id="rId13"/>
    <p:sldId id="306" r:id="rId14"/>
    <p:sldId id="307" r:id="rId15"/>
    <p:sldId id="308" r:id="rId16"/>
    <p:sldId id="348" r:id="rId17"/>
    <p:sldId id="349" r:id="rId18"/>
    <p:sldId id="311" r:id="rId19"/>
    <p:sldId id="342" r:id="rId20"/>
    <p:sldId id="339" r:id="rId21"/>
    <p:sldId id="340" r:id="rId22"/>
    <p:sldId id="341" r:id="rId23"/>
    <p:sldId id="343" r:id="rId24"/>
    <p:sldId id="344" r:id="rId25"/>
    <p:sldId id="312" r:id="rId26"/>
    <p:sldId id="313" r:id="rId27"/>
    <p:sldId id="345" r:id="rId28"/>
    <p:sldId id="334" r:id="rId29"/>
    <p:sldId id="34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</a:t>
            </a:r>
            <a:r>
              <a:rPr lang="en-US" sz="4400" dirty="0" smtClean="0"/>
              <a:t>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" y="2686752"/>
            <a:ext cx="3147290" cy="2360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45" y="1273990"/>
            <a:ext cx="3457327" cy="259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45" y="3993680"/>
            <a:ext cx="3457327" cy="2592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872" y="159477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2398" y="4226674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Samtools</a:t>
            </a:r>
            <a:r>
              <a:rPr lang="en-US" dirty="0" smtClean="0"/>
              <a:t> </a:t>
            </a:r>
            <a:r>
              <a:rPr lang="en-US" dirty="0" err="1" smtClean="0"/>
              <a:t>flagstat</a:t>
            </a:r>
            <a:r>
              <a:rPr lang="en-US" dirty="0" smtClean="0"/>
              <a:t> &lt;</a:t>
            </a:r>
            <a:r>
              <a:rPr lang="en-US" dirty="0" err="1" smtClean="0"/>
              <a:t>bamfile</a:t>
            </a:r>
            <a:r>
              <a:rPr lang="en-US" dirty="0" smtClean="0"/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886" y="1817425"/>
            <a:ext cx="8543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27190072 + 0 in total (QC-passed reads + QC-failed reads)</a:t>
            </a:r>
          </a:p>
          <a:p>
            <a:r>
              <a:rPr lang="en-US" b="1" dirty="0">
                <a:latin typeface="Courier"/>
                <a:cs typeface="Courier"/>
              </a:rPr>
              <a:t>0 + 0 secondary</a:t>
            </a:r>
          </a:p>
          <a:p>
            <a:r>
              <a:rPr lang="en-US" b="1" dirty="0">
                <a:latin typeface="Courier"/>
                <a:cs typeface="Courier"/>
              </a:rPr>
              <a:t>584370 + 0 supplementary</a:t>
            </a:r>
          </a:p>
          <a:p>
            <a:r>
              <a:rPr lang="en-US" b="1" dirty="0">
                <a:latin typeface="Courier"/>
                <a:cs typeface="Courier"/>
              </a:rPr>
              <a:t>0 + 0 duplicates</a:t>
            </a:r>
          </a:p>
          <a:p>
            <a:r>
              <a:rPr lang="en-US" b="1" dirty="0">
                <a:latin typeface="Courier"/>
                <a:cs typeface="Courier"/>
              </a:rPr>
              <a:t>25987447 + 0 mapped (95.58% : N/A)</a:t>
            </a:r>
          </a:p>
          <a:p>
            <a:r>
              <a:rPr lang="en-US" b="1" dirty="0">
                <a:latin typeface="Courier"/>
                <a:cs typeface="Courier"/>
              </a:rPr>
              <a:t>26605702 + 0 paired in sequencing</a:t>
            </a:r>
          </a:p>
          <a:p>
            <a:r>
              <a:rPr lang="en-US" b="1" dirty="0">
                <a:latin typeface="Courier"/>
                <a:cs typeface="Courier"/>
              </a:rPr>
              <a:t>13302851 + 0 read1</a:t>
            </a:r>
          </a:p>
          <a:p>
            <a:r>
              <a:rPr lang="en-US" b="1" dirty="0">
                <a:latin typeface="Courier"/>
                <a:cs typeface="Courier"/>
              </a:rPr>
              <a:t>13302851 + 0 read2</a:t>
            </a:r>
          </a:p>
          <a:p>
            <a:r>
              <a:rPr lang="en-US" b="1" dirty="0">
                <a:latin typeface="Courier"/>
                <a:cs typeface="Courier"/>
              </a:rPr>
              <a:t>23321920 + 0 properly paired (87.66% : N/A)</a:t>
            </a:r>
          </a:p>
          <a:p>
            <a:r>
              <a:rPr lang="en-US" b="1" dirty="0">
                <a:latin typeface="Courier"/>
                <a:cs typeface="Courier"/>
              </a:rPr>
              <a:t>25250050 + 0 with itself and mate mapped</a:t>
            </a:r>
          </a:p>
          <a:p>
            <a:r>
              <a:rPr lang="en-US" b="1" dirty="0">
                <a:latin typeface="Courier"/>
                <a:cs typeface="Courier"/>
              </a:rPr>
              <a:t>153027 + 0 singletons (0.58% : N/A)</a:t>
            </a:r>
          </a:p>
          <a:p>
            <a:r>
              <a:rPr lang="en-US" b="1" dirty="0">
                <a:latin typeface="Courier"/>
                <a:cs typeface="Courier"/>
              </a:rPr>
              <a:t>1196126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439746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mapQ</a:t>
            </a:r>
            <a:r>
              <a:rPr lang="en-US" b="1" dirty="0">
                <a:latin typeface="Courier"/>
                <a:cs typeface="Courier"/>
              </a:rPr>
              <a:t>&gt;=5)</a:t>
            </a:r>
          </a:p>
        </p:txBody>
      </p:sp>
    </p:spTree>
    <p:extLst>
      <p:ext uri="{BB962C8B-B14F-4D97-AF65-F5344CB8AC3E}">
        <p14:creationId xmlns:p14="http://schemas.microsoft.com/office/powerpoint/2010/main" val="16086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Aligning reads back to the draft assembly tells us about data congruency.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areas of the assembly have no / reduced coverage?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paired reads align to different </a:t>
            </a:r>
            <a:r>
              <a:rPr lang="en-US" dirty="0" err="1" smtClean="0"/>
              <a:t>contigs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to close or too far apart?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in the wrong orientation?</a:t>
            </a:r>
            <a:endParaRPr lang="en-US" dirty="0"/>
          </a:p>
        </p:txBody>
      </p:sp>
      <p:pic>
        <p:nvPicPr>
          <p:cNvPr id="7" name="Content Placeholder 6" descr="igv_snapshot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072" b="-907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328475" y="3916859"/>
            <a:ext cx="181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tracks show poor coverage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50000" y="2540000"/>
            <a:ext cx="978475" cy="1554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68720" y="4094480"/>
            <a:ext cx="105975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87120" y="4216400"/>
            <a:ext cx="2214880" cy="1818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9680" y="5941497"/>
            <a:ext cx="183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 support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886" y="1173870"/>
            <a:ext cx="258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IGV -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246" r="724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5" name="TextBox 4"/>
          <p:cNvSpPr txBox="1"/>
          <p:nvPr/>
        </p:nvSpPr>
        <p:spPr>
          <a:xfrm>
            <a:off x="3962400" y="3373120"/>
            <a:ext cx="335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22kb </a:t>
            </a:r>
            <a:r>
              <a:rPr lang="en-US" dirty="0" err="1" smtClean="0"/>
              <a:t>contig</a:t>
            </a:r>
            <a:endParaRPr lang="en-US" dirty="0" smtClean="0"/>
          </a:p>
          <a:p>
            <a:r>
              <a:rPr lang="en-US" dirty="0" smtClean="0"/>
              <a:t>35kb read </a:t>
            </a:r>
          </a:p>
          <a:p>
            <a:r>
              <a:rPr lang="en-US" dirty="0" err="1" smtClean="0"/>
              <a:t>Softpadded</a:t>
            </a:r>
            <a:r>
              <a:rPr lang="en-US" dirty="0" smtClean="0"/>
              <a:t> bases in alignment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72000" y="1808480"/>
            <a:ext cx="650240" cy="167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 flipV="1">
            <a:off x="3718560" y="2275843"/>
            <a:ext cx="243840" cy="1558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83280" y="2733040"/>
            <a:ext cx="579120" cy="1381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772" b="-8772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505724" y="2802123"/>
            <a:ext cx="4661198" cy="145343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4791" y="1098549"/>
            <a:ext cx="253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Bases in disagreement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71023" y="1467881"/>
            <a:ext cx="589197" cy="1334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43525" y="4412689"/>
            <a:ext cx="641570" cy="1479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045" y="4412689"/>
            <a:ext cx="1152206" cy="1584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0266" y="6126163"/>
            <a:ext cx="2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pairs are inconsistent</a:t>
            </a:r>
          </a:p>
        </p:txBody>
      </p:sp>
      <p:cxnSp>
        <p:nvCxnSpPr>
          <p:cNvPr id="13" name="Straight Arrow Connector 12"/>
          <p:cNvCxnSpPr>
            <a:stCxn id="11" idx="1"/>
            <a:endCxn id="9" idx="5"/>
          </p:cNvCxnSpPr>
          <p:nvPr/>
        </p:nvCxnSpPr>
        <p:spPr>
          <a:xfrm flipH="1" flipV="1">
            <a:off x="3991139" y="5675629"/>
            <a:ext cx="539127" cy="63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10" idx="3"/>
          </p:cNvCxnSpPr>
          <p:nvPr/>
        </p:nvCxnSpPr>
        <p:spPr>
          <a:xfrm flipV="1">
            <a:off x="7512084" y="5765040"/>
            <a:ext cx="525698" cy="54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6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processing assumes correct assembly</a:t>
            </a:r>
          </a:p>
          <a:p>
            <a:endParaRPr lang="en-US" dirty="0"/>
          </a:p>
          <a:p>
            <a:r>
              <a:rPr lang="en-US" dirty="0" smtClean="0"/>
              <a:t>Repeats and </a:t>
            </a:r>
            <a:r>
              <a:rPr lang="en-US" dirty="0" err="1" smtClean="0"/>
              <a:t>heterozygosity</a:t>
            </a:r>
            <a:r>
              <a:rPr lang="en-US" dirty="0" smtClean="0"/>
              <a:t> complicate assembly, however </a:t>
            </a:r>
            <a:r>
              <a:rPr lang="en-US" dirty="0" err="1" smtClean="0"/>
              <a:t>misassemblies</a:t>
            </a:r>
            <a:r>
              <a:rPr lang="en-US" dirty="0" smtClean="0"/>
              <a:t> are a primary reason for failing to improve assemblies further.</a:t>
            </a:r>
            <a:endParaRPr lang="en-US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415127" y="3610511"/>
            <a:ext cx="1723714" cy="7710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>
            <a:off x="2464609" y="3610511"/>
            <a:ext cx="1572510" cy="4384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4037119" y="4048939"/>
            <a:ext cx="1466669" cy="695438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738834" y="3882638"/>
            <a:ext cx="1890037" cy="498901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0749" y="543457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misassembly</a:t>
            </a:r>
            <a:r>
              <a:rPr lang="en-US" dirty="0" smtClean="0"/>
              <a:t> prevents the </a:t>
            </a:r>
            <a:r>
              <a:rPr lang="en-US" dirty="0" err="1" smtClean="0"/>
              <a:t>contigs</a:t>
            </a:r>
            <a:r>
              <a:rPr lang="en-US" dirty="0" smtClean="0"/>
              <a:t> from being </a:t>
            </a:r>
            <a:r>
              <a:rPr lang="en-US" dirty="0" err="1" smtClean="0"/>
              <a:t>scaffolded</a:t>
            </a:r>
            <a:r>
              <a:rPr lang="en-US" dirty="0"/>
              <a:t> </a:t>
            </a:r>
            <a:r>
              <a:rPr lang="en-US" dirty="0" smtClean="0"/>
              <a:t>correctly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4037119" y="4270475"/>
            <a:ext cx="610278" cy="1164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7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59" r="-13259"/>
          <a:stretch>
            <a:fillRect/>
          </a:stretch>
        </p:blipFill>
        <p:spPr>
          <a:xfrm>
            <a:off x="307887" y="1173871"/>
            <a:ext cx="4274752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2" y="1270509"/>
            <a:ext cx="4277504" cy="238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1" y="3651653"/>
            <a:ext cx="4273911" cy="252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42" y="3651653"/>
            <a:ext cx="3799825" cy="29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703857"/>
            <a:ext cx="8543860" cy="39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1"/>
            <a:r>
              <a:rPr lang="en-US" dirty="0" smtClean="0"/>
              <a:t>Feature Response Curve (only comparable if estimated genome size is used).</a:t>
            </a:r>
          </a:p>
          <a:p>
            <a:pPr lvl="1"/>
            <a:r>
              <a:rPr lang="en-US" dirty="0" smtClean="0"/>
              <a:t>The best assembly has the least features.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19" y="2592618"/>
            <a:ext cx="4595405" cy="4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0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assembly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96" y="1589171"/>
            <a:ext cx="2102653" cy="1626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9" y="1432518"/>
            <a:ext cx="2440604" cy="16260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68945" y="2200468"/>
            <a:ext cx="1092703" cy="14768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97" y="3058570"/>
            <a:ext cx="2440604" cy="1665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7" y="3989161"/>
            <a:ext cx="1790361" cy="1342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64" y="5076791"/>
            <a:ext cx="1166532" cy="1555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349" y="5331932"/>
            <a:ext cx="1384299" cy="13842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7243" y="4632431"/>
            <a:ext cx="1391911" cy="208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150" y="3896950"/>
            <a:ext cx="1953738" cy="14709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5594997" y="3215223"/>
            <a:ext cx="423262" cy="36294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77051" y="4240881"/>
            <a:ext cx="972146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549197" y="4501914"/>
            <a:ext cx="528152" cy="41590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4769499" y="4723604"/>
            <a:ext cx="0" cy="489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94997" y="4501914"/>
            <a:ext cx="710192" cy="57487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89801" y="4240881"/>
            <a:ext cx="1259353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2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TigMint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613"/>
          <a:stretch/>
        </p:blipFill>
        <p:spPr>
          <a:xfrm>
            <a:off x="165100" y="1710460"/>
            <a:ext cx="8789918" cy="4415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5839" y="2244772"/>
            <a:ext cx="206727" cy="3987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2771" y="6052323"/>
            <a:ext cx="398689" cy="224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886" y="5892526"/>
            <a:ext cx="1803688" cy="2927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8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an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 breaking a </a:t>
            </a:r>
            <a:r>
              <a:rPr lang="en-US" dirty="0" err="1" smtClean="0"/>
              <a:t>contig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err="1" smtClean="0"/>
              <a:t>Reapr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GAP5</a:t>
            </a:r>
            <a:r>
              <a:rPr lang="en-US" dirty="0"/>
              <a:t>]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[</a:t>
            </a:r>
            <a:r>
              <a:rPr lang="en-US" dirty="0" err="1" smtClean="0"/>
              <a:t>QuickMerge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BIGMAC]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997369"/>
            <a:ext cx="8503987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statistics are a good starting point</a:t>
            </a:r>
          </a:p>
          <a:p>
            <a:endParaRPr lang="en-US" dirty="0"/>
          </a:p>
          <a:p>
            <a:r>
              <a:rPr lang="en-US" dirty="0" smtClean="0"/>
              <a:t>N50, NG50 is not a measure of accuracy or quality</a:t>
            </a:r>
          </a:p>
          <a:p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comparisons of reads </a:t>
            </a:r>
            <a:r>
              <a:rPr lang="en-US" dirty="0" err="1" smtClean="0"/>
              <a:t>vs</a:t>
            </a:r>
            <a:r>
              <a:rPr lang="en-US" dirty="0" smtClean="0"/>
              <a:t> assembly inform completeness, and quality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ead alignment properties inform completeness, accuracy, and quality.</a:t>
            </a:r>
          </a:p>
          <a:p>
            <a:endParaRPr lang="en-US" dirty="0"/>
          </a:p>
          <a:p>
            <a:r>
              <a:rPr lang="en-US" dirty="0" smtClean="0"/>
              <a:t>Check for </a:t>
            </a:r>
            <a:r>
              <a:rPr lang="en-US" dirty="0" err="1" smtClean="0"/>
              <a:t>misassemblies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68413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Percentage </a:t>
            </a:r>
            <a:r>
              <a:rPr lang="en-US" dirty="0">
                <a:latin typeface="Courier"/>
                <a:cs typeface="Courier"/>
              </a:rPr>
              <a:t>of assembly in </a:t>
            </a:r>
            <a:r>
              <a:rPr lang="en-US" dirty="0" err="1">
                <a:latin typeface="Courier"/>
                <a:cs typeface="Courier"/>
              </a:rPr>
              <a:t>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4.2%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Percentage of assembly in </a:t>
            </a:r>
            <a:r>
              <a:rPr lang="en-US" dirty="0" err="1">
                <a:latin typeface="Courier"/>
                <a:cs typeface="Courier"/>
              </a:rPr>
              <a:t>unscaffolded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95.8%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Average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per scaffold        1.0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Average length of break (&gt;25 Ns) between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        191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9082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scaffolds         72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not in scaffolds       9010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Total size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22857451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                           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-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difference     162252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%A      28.57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%C      21.46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%G      21.39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%T      28.58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       0.01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%non-ACGTN       0.00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Number of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non-ACGTN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670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 smtClean="0">
                <a:latin typeface="Courier"/>
                <a:cs typeface="Courier"/>
              </a:rPr>
              <a:t>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  </a:t>
            </a:r>
            <a:r>
              <a:rPr lang="en-US" dirty="0">
                <a:latin typeface="Courier"/>
                <a:cs typeface="Courier"/>
              </a:rPr>
              <a:t>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</a:t>
            </a:r>
            <a:r>
              <a:rPr lang="en-US" dirty="0">
                <a:latin typeface="Courier"/>
                <a:cs typeface="Courier"/>
              </a:rPr>
              <a:t>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</a:t>
            </a:r>
            <a:r>
              <a:rPr lang="en-US" dirty="0">
                <a:latin typeface="Courier"/>
                <a:cs typeface="Courier"/>
              </a:rPr>
              <a:t>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3661" y="4805510"/>
            <a:ext cx="1771188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Poor Assembly.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&lt; 1kb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7790485" y="2199798"/>
            <a:ext cx="348770" cy="2605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1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is a common statistical measure of sequence length.</a:t>
            </a:r>
          </a:p>
          <a:p>
            <a:pPr lvl="1"/>
            <a:r>
              <a:rPr lang="en-US" dirty="0" smtClean="0"/>
              <a:t>The size of the smallest </a:t>
            </a:r>
            <a:r>
              <a:rPr lang="en-US" dirty="0" err="1" smtClean="0"/>
              <a:t>contig</a:t>
            </a:r>
            <a:r>
              <a:rPr lang="en-US" dirty="0" smtClean="0"/>
              <a:t> in the set of largest </a:t>
            </a:r>
            <a:r>
              <a:rPr lang="en-US" dirty="0" err="1" smtClean="0"/>
              <a:t>contigs</a:t>
            </a:r>
            <a:r>
              <a:rPr lang="en-US" dirty="0" smtClean="0"/>
              <a:t> that make up 50% of the assembly size. 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086740" y="2291456"/>
            <a:ext cx="6978703" cy="3570670"/>
            <a:chOff x="1086740" y="2291456"/>
            <a:chExt cx="6978703" cy="357067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086740" y="2291456"/>
              <a:ext cx="6978703" cy="654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86740" y="2447050"/>
              <a:ext cx="6638279" cy="62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86740" y="2601906"/>
              <a:ext cx="6376414" cy="59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102588" y="2762808"/>
              <a:ext cx="5470225" cy="513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102588" y="2926754"/>
              <a:ext cx="4239459" cy="397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086740" y="3085515"/>
              <a:ext cx="3561365" cy="33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86740" y="3243074"/>
              <a:ext cx="3011448" cy="28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102588" y="3400168"/>
              <a:ext cx="2511150" cy="2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86740" y="3554753"/>
              <a:ext cx="2278226" cy="21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102588" y="3708653"/>
              <a:ext cx="2118352" cy="19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02588" y="3862773"/>
              <a:ext cx="1935047" cy="181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102588" y="4016769"/>
              <a:ext cx="1764834" cy="165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086740" y="4170249"/>
              <a:ext cx="1649750" cy="15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02588" y="4323903"/>
              <a:ext cx="1516062" cy="14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02588" y="4477286"/>
              <a:ext cx="1411316" cy="13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08235" y="46297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08235" y="47821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86740" y="4935934"/>
              <a:ext cx="1256952" cy="117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08235" y="5092344"/>
              <a:ext cx="829566" cy="77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108235" y="5246095"/>
              <a:ext cx="685541" cy="6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08235" y="5400092"/>
              <a:ext cx="515328" cy="4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108235" y="5553597"/>
              <a:ext cx="397489" cy="3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086740" y="57069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86740" y="58593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700478" y="3576126"/>
            <a:ext cx="2252040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50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00478" y="4068089"/>
            <a:ext cx="1885429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00479" y="4556691"/>
            <a:ext cx="995088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00479" y="5065956"/>
            <a:ext cx="995088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13572" y="5524790"/>
            <a:ext cx="510637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335" y="5697621"/>
            <a:ext cx="316891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50 + 40 + 20 + 20 + 10 = 140</a:t>
            </a:r>
          </a:p>
          <a:p>
            <a:r>
              <a:rPr lang="en-US" dirty="0"/>
              <a:t> </a:t>
            </a:r>
            <a:r>
              <a:rPr lang="en-US" dirty="0" smtClean="0"/>
              <a:t>   N50 = 40</a:t>
            </a:r>
          </a:p>
        </p:txBody>
      </p:sp>
    </p:spTree>
    <p:extLst>
      <p:ext uri="{BB962C8B-B14F-4D97-AF65-F5344CB8AC3E}">
        <p14:creationId xmlns:p14="http://schemas.microsoft.com/office/powerpoint/2010/main" val="31161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has </a:t>
            </a:r>
            <a:r>
              <a:rPr lang="en-US" dirty="0" smtClean="0"/>
              <a:t>some </a:t>
            </a:r>
            <a:r>
              <a:rPr lang="en-US" dirty="0" smtClean="0"/>
              <a:t>disadvantages though</a:t>
            </a:r>
          </a:p>
          <a:p>
            <a:pPr lvl="1"/>
            <a:r>
              <a:rPr lang="en-US" dirty="0" smtClean="0"/>
              <a:t>N50 is not a measure of assembly correctness</a:t>
            </a:r>
          </a:p>
          <a:p>
            <a:pPr lvl="2"/>
            <a:r>
              <a:rPr lang="en-US" dirty="0" smtClean="0"/>
              <a:t>It only measures sequence contiguity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is not meaningful for different assembly sizes.</a:t>
            </a:r>
          </a:p>
          <a:p>
            <a:pPr lvl="2"/>
            <a:r>
              <a:rPr lang="en-US" dirty="0" smtClean="0"/>
              <a:t>It’s not comparable across species, and technically even the same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does not improve for near complete assemblies.</a:t>
            </a:r>
          </a:p>
          <a:p>
            <a:pPr lvl="2"/>
            <a:r>
              <a:rPr lang="en-US" dirty="0" smtClean="0"/>
              <a:t>Once you have good scaffolds, only small </a:t>
            </a:r>
            <a:r>
              <a:rPr lang="en-US" dirty="0" err="1" smtClean="0"/>
              <a:t>contigs</a:t>
            </a:r>
            <a:r>
              <a:rPr lang="en-US" dirty="0" smtClean="0"/>
              <a:t> remain.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N50 is biased if short sequences are excluded.</a:t>
            </a:r>
          </a:p>
          <a:p>
            <a:pPr lvl="2"/>
            <a:r>
              <a:rPr lang="en-US" dirty="0" smtClean="0"/>
              <a:t>Often shorter </a:t>
            </a:r>
            <a:r>
              <a:rPr lang="en-US" dirty="0" err="1" smtClean="0"/>
              <a:t>contigs</a:t>
            </a:r>
            <a:r>
              <a:rPr lang="en-US" dirty="0" smtClean="0"/>
              <a:t> are filtered out from the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statistic is NG50</a:t>
            </a:r>
          </a:p>
          <a:p>
            <a:pPr lvl="1"/>
            <a:r>
              <a:rPr lang="en-US" dirty="0"/>
              <a:t>The size of the smallest </a:t>
            </a:r>
            <a:r>
              <a:rPr lang="en-US" dirty="0" err="1"/>
              <a:t>contig</a:t>
            </a:r>
            <a:r>
              <a:rPr lang="en-US" dirty="0"/>
              <a:t> in the set of largest </a:t>
            </a:r>
            <a:r>
              <a:rPr lang="en-US" dirty="0" err="1"/>
              <a:t>contigs</a:t>
            </a:r>
            <a:r>
              <a:rPr lang="en-US" dirty="0"/>
              <a:t> that make up 50% of </a:t>
            </a:r>
            <a:r>
              <a:rPr lang="en-US" dirty="0" smtClean="0"/>
              <a:t>the (estimated) </a:t>
            </a:r>
            <a:r>
              <a:rPr lang="en-US" b="1" u="sng" dirty="0" smtClean="0"/>
              <a:t>genome</a:t>
            </a:r>
            <a:r>
              <a:rPr lang="en-US" dirty="0" smtClean="0"/>
              <a:t> size (not assembly).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It is still only a measure of sequence contiguity, but comparable for the same genome.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There is still a limit on when it will not improve further.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Smaller </a:t>
            </a:r>
            <a:r>
              <a:rPr lang="en-US" dirty="0" err="1" smtClean="0"/>
              <a:t>contigs</a:t>
            </a:r>
            <a:r>
              <a:rPr lang="en-US" dirty="0" smtClean="0"/>
              <a:t> can be filtered out without affecting the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Tool: </a:t>
            </a:r>
            <a:r>
              <a:rPr lang="en-US" dirty="0" err="1" smtClean="0"/>
              <a:t>Quast</a:t>
            </a:r>
            <a:endParaRPr lang="en-US" dirty="0"/>
          </a:p>
          <a:p>
            <a:pPr lvl="1"/>
            <a:r>
              <a:rPr lang="en-US" dirty="0" smtClean="0"/>
              <a:t>Produces comparisons of assemblies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Statistics include number of </a:t>
            </a:r>
            <a:r>
              <a:rPr lang="en-US" dirty="0" err="1" smtClean="0"/>
              <a:t>contigs</a:t>
            </a:r>
            <a:r>
              <a:rPr lang="en-US" dirty="0" smtClean="0"/>
              <a:t>, N50, NG50, GC content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01" y="1352487"/>
            <a:ext cx="3986888" cy="2326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4" y="3966105"/>
            <a:ext cx="3988056" cy="2327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0" y="3966105"/>
            <a:ext cx="3986888" cy="23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 plots indicate how well the genome is assembled.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71" y="2108140"/>
            <a:ext cx="4587276" cy="3440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" y="2131054"/>
            <a:ext cx="4556724" cy="3417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44" y="5663326"/>
            <a:ext cx="422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- Many high frequency are k-</a:t>
            </a:r>
            <a:r>
              <a:rPr lang="en-US" dirty="0" err="1" smtClean="0"/>
              <a:t>mers</a:t>
            </a:r>
            <a:r>
              <a:rPr lang="en-US" dirty="0" smtClean="0"/>
              <a:t> missing from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4208" y="5663326"/>
            <a:ext cx="362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- Most high frequency are found in the assembly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3480" y="4661476"/>
            <a:ext cx="91653" cy="10018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25186" y="5185237"/>
            <a:ext cx="52373" cy="478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9196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105577</TotalTime>
  <Words>952</Words>
  <Application>Microsoft Macintosh PowerPoint</Application>
  <PresentationFormat>On-screen Show (4:3)</PresentationFormat>
  <Paragraphs>185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Assembly completeness</vt:lpstr>
      <vt:lpstr>Assembly completeness</vt:lpstr>
      <vt:lpstr>Assembly completeness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Correcting an assembly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306</cp:revision>
  <dcterms:created xsi:type="dcterms:W3CDTF">2016-08-17T14:19:15Z</dcterms:created>
  <dcterms:modified xsi:type="dcterms:W3CDTF">2018-11-18T22:53:20Z</dcterms:modified>
</cp:coreProperties>
</file>